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95" r:id="rId3"/>
    <p:sldId id="256" r:id="rId4"/>
    <p:sldId id="297" r:id="rId5"/>
    <p:sldId id="296" r:id="rId6"/>
    <p:sldId id="260" r:id="rId7"/>
    <p:sldId id="258" r:id="rId8"/>
    <p:sldId id="261" r:id="rId9"/>
    <p:sldId id="259" r:id="rId10"/>
    <p:sldId id="262" r:id="rId11"/>
    <p:sldId id="263" r:id="rId12"/>
    <p:sldId id="264" r:id="rId13"/>
    <p:sldId id="265" r:id="rId14"/>
    <p:sldId id="266" r:id="rId15"/>
    <p:sldId id="268" r:id="rId16"/>
    <p:sldId id="267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9" r:id="rId26"/>
    <p:sldId id="278" r:id="rId27"/>
    <p:sldId id="280" r:id="rId28"/>
    <p:sldId id="277" r:id="rId29"/>
    <p:sldId id="282" r:id="rId30"/>
    <p:sldId id="281" r:id="rId31"/>
    <p:sldId id="283" r:id="rId32"/>
    <p:sldId id="285" r:id="rId33"/>
    <p:sldId id="286" r:id="rId34"/>
    <p:sldId id="287" r:id="rId35"/>
    <p:sldId id="288" r:id="rId36"/>
    <p:sldId id="289" r:id="rId37"/>
    <p:sldId id="292" r:id="rId38"/>
    <p:sldId id="291" r:id="rId39"/>
    <p:sldId id="290" r:id="rId40"/>
    <p:sldId id="293" r:id="rId4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4354BB-6D9C-4629-963F-24A1D711A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61DD5A-E2B5-4A56-9223-20C8507469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476573E-7A67-433F-910A-7445CBEFA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577D5D7-F3DC-4394-9C0B-5BE7AD068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A81B7FA-7075-4240-B48F-2B71AA0A2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9611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45A2DD-957C-4CA6-9D48-27C526483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8E8B393-534A-4C3C-8C21-CEF8238474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C4E3F3B-722B-41B3-AF85-B156114BB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C4FAE80-FBCA-4C53-88BD-5839385C1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7A37162-CB0B-4C9C-A4E6-60D7E868A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9572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EE7DC72-D05D-4CBB-BE2E-C97BB75DD5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EECFB73-9E1F-4E6E-B31A-C0CB3DB3E2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9DD60F-6F89-4929-BC36-EDF0D291E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2896260-6543-417E-B71D-8C1089050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3CACBD9-537C-4323-A8AB-CE2C59DB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0726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8C78097-F8CC-4FBD-8A0C-D8C46F776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15CCAA6-9095-4D28-BD2B-2D7FB1EAC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70B263B-1269-4DC6-A8B5-F48641E9C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189FB6-00AE-4B81-9617-B5D50FB2B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B01A980-0B31-4A39-9D16-F2F1F16DF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4289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C22B90-B23F-4A21-97CD-21282BA88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0C19C82-5825-4B08-A14E-4AE5601F0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B5D237B-D465-4D87-ABE9-FB71ADCE9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C2EDC8-2A40-4EB1-BF3B-AA11D53C8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7D5D38F-BE44-455F-95AD-02D0B2C3C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40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850878-0711-4635-B1DD-B39D14680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EA75B80-61E6-42F5-8B06-D5715D589D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439CE92-7CE3-4605-816D-F30E608973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413F02A-BA0E-462A-A4F3-F61B74742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F82492B-4D0F-4D1B-8B61-21BDC8180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C03A75B-D591-4098-810B-294429761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1394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A45120-E7DF-47D9-AEDB-3C2EA77B7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671853E-FB38-43F5-A42E-B291733826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EB357C3-24FE-4B83-B1C0-75F4384C1E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18ECB8D4-E868-4F9F-8BF4-64ED0EB920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72387268-AB5E-4DF7-9AC8-C4F05F8634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5D6BC97-4C75-478B-B459-668D5A1D5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FE365401-D811-47D8-B88C-0A8BA0A98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30D73608-5997-4010-92F6-8AA0907DC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8561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4F15DF2-3A7A-4C9D-9126-8832BE0DD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DB6CEC1-F4C4-49EF-96C2-D2D3217CB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7E581C4-F6EC-45C6-A3D7-0534E23C0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FBA712C-BA88-4338-B0CF-A6D5B158D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874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6A2E583-E5F9-4A36-8D41-DC195DCDF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EA4B83C7-3FFC-4FC0-A89E-18DEF614D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FEA0886-5957-4772-9E74-3A65D0568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8860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D7F4AA-05C2-434F-9F26-BD6240D69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A414360-37B9-40B0-9107-BAE298E51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48F137A-C3B5-415D-88D3-F78828903B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071E3EB-E59C-4166-A174-91E5CB0A0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0850E41-566B-491F-B94D-6A271EF2C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09A5302-72EB-4CC8-AD79-0823FFB5F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9830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A0FD08-8016-4BE2-8974-E6B3710BE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14DA7D7-26F1-46FB-B2DE-DC5725ED05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688C040-2CEC-4E62-A3CA-CB0FA3959A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A255B31-B6B6-467C-9525-63E08A73D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E3DED1C-C282-45CD-AFD5-724E15129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C4DCA77-AE4E-443A-B143-6F323F2C5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640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3D38A867-0239-4B86-B402-FC6B53BB7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680A68C-3921-4B3B-828F-D88ADDFDC5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185F20A-8ADD-4DD8-A874-705A6A277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43A96-EED8-4222-9C72-C3902BC06812}" type="datetimeFigureOut">
              <a:rPr lang="cs-CZ" smtClean="0"/>
              <a:t>2.6.2020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63731E5-B89F-4E6E-807C-31AA03AE37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71F14CD-95CC-4B21-8C19-87334ED398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D63DB-3939-44B9-98D0-076D70DDA0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836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958" y="-1"/>
            <a:ext cx="10607842" cy="1147011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INTENZIFIKACE A ROZŠÍŘENÍ ČOV TIŠNOV - BŘEZINA</a:t>
            </a:r>
          </a:p>
        </p:txBody>
      </p:sp>
      <p:sp>
        <p:nvSpPr>
          <p:cNvPr id="9" name="Zástupný obsah 8">
            <a:extLst>
              <a:ext uri="{FF2B5EF4-FFF2-40B4-BE49-F238E27FC236}">
                <a16:creationId xmlns:a16="http://schemas.microsoft.com/office/drawing/2014/main" id="{B350C49B-F2AE-4519-B093-24DB760EC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F9D013B-F234-48F7-8EFC-CFECDD5AB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21" y="1208112"/>
            <a:ext cx="11133221" cy="654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33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Nový pohled na ČOV Březina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E8FDBCB-3FB8-4AF4-855C-B51A3384D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93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32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lapák štěrku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C403524-1D4C-4ECB-8586-6B439A887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1037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84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dešťová zdrž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1140E87-2EBB-48DB-8EEF-37A0273933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339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Nové měření průtoku DV v dešťové zdrži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9472BBB-5893-46FC-99AD-62BB8A4EB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72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lapák písku a budova hrubého předčištění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3BB9EA5-02DE-4220-9568-EF4E4ABE6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67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Nová písková linka a budova hrubého předčištění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0474A24-B350-45FD-87FC-2CB65F46BF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76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652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lapák písku a budova hrubého předčištění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627F4E8-48AF-4AD6-A29A-230A472D4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15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Nová písková linka a budova hrubého předčištění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6C039F8-EF31-43CE-AC59-EAD22A56C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30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476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provozní budova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CAB5E27-5821-4CC9-8063-24BEE5D4F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408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Stávající provozní budova s vnitřní rekonstrukcí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3643469-F397-4387-A1D6-57EDB4140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426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Návrh intenzifikace ČOV</a:t>
            </a:r>
          </a:p>
        </p:txBody>
      </p:sp>
      <p:sp>
        <p:nvSpPr>
          <p:cNvPr id="9" name="Zástupný obsah 8">
            <a:extLst>
              <a:ext uri="{FF2B5EF4-FFF2-40B4-BE49-F238E27FC236}">
                <a16:creationId xmlns:a16="http://schemas.microsoft.com/office/drawing/2014/main" id="{B350C49B-F2AE-4519-B093-24DB760EC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- NÁVRH RESPEKTOVAL ZPRACOVANOU STUDII A POŽADAVKY PROVOZOVATELE, KTERÝ STANOVIL ZÁKLADNÍ ROZSAH REKONSTRUKCE</a:t>
            </a:r>
          </a:p>
          <a:p>
            <a:r>
              <a:rPr lang="cs-CZ" dirty="0"/>
              <a:t>- SOULAD S PLATNÝM ÚZEMNÍM PLÁNEM A PRVK JMK</a:t>
            </a:r>
          </a:p>
          <a:p>
            <a:r>
              <a:rPr lang="cs-CZ" dirty="0"/>
              <a:t>- VYUŽITÍ STÁVAJÍCÍCH POZEMKŮ + ROZŠÍŘENÍ</a:t>
            </a:r>
          </a:p>
          <a:p>
            <a:r>
              <a:rPr lang="cs-CZ" dirty="0"/>
              <a:t>- MAXIMÁLNÍ VYUŽITÍ STÁVAJÍCÍCH OBJEKTŮ (PČS, MŽ, PŘÍSTŘEŠEK TRUBNÍ ROZVODY, STROMY)</a:t>
            </a:r>
          </a:p>
          <a:p>
            <a:r>
              <a:rPr lang="cs-CZ" dirty="0"/>
              <a:t>- ROZDĚLENÍ PROJEKTU NA ČÁST STOKOVÉ SÍTĚ A ČOV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604001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usazovací nádrž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28F42D7-8BE1-4CF0-8726-30627DE09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26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Stávající usazovací nádrž s novým zahuštěním kalu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39947BE-D888-405C-ABDB-BCB54B770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4336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regenerační nádrž a selektor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FDAE5E1-9536-4C4E-89A4-255047BBB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4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Úpravy regenerační nádrže a </a:t>
            </a:r>
            <a:r>
              <a:rPr lang="cs-CZ" dirty="0" err="1">
                <a:solidFill>
                  <a:srgbClr val="FF0000"/>
                </a:solidFill>
              </a:rPr>
              <a:t>selektoru+RO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E3F5E87-23FC-4437-8320-7EACB97A6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72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aktivační nádrže AN1 a AN2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7511C21-A5AB-418E-A68D-BC187F815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277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Stávající aktivační nádrže AN1, AN2+nový RO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8131D19-9F55-4E7F-A592-41ED1E2ED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26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Nové aktivační nádrže AN3, AN4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FABB1E2E-F013-4EE8-AC95-66877837D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14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06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dosazovací nádrže DN1, DN2 a ČSK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8CB41F91-0EF5-408A-B2CD-F0F03FD31D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1204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Stávající DN1, DN2 a ČSK s novou kašnou kalu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4BBFC910-2B7E-4C4D-8713-D24856949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4133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Nová dosazovací nádrž DN3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234C1D0-1B69-438C-8E44-DE9111610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1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Parametry ČOV Březina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B042137-ADDE-4305-856C-9B6C7FFF3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261" y="1171073"/>
            <a:ext cx="49244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97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Třetí stupeň čištění s měřením OV a PČS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FA6590F-0C6B-4D3E-AACA-869DF7523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23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povodňová čerpací stanice-ruší se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78F1772-1BC0-4FFD-A501-F9102844A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8384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Stávající budova zahuštění přebytečného kalu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29FC6EB-6BD6-4BCC-8D31-AE9027E5C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9273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Stávající vyhnívací nádrž-nově využitá jako USKN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04ADEF7-8776-4652-AB6D-561BDFB28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2370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Nová vyhnívací nádrž-nově využita jako USKN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1F04DA7-02EF-4FBF-B5EF-2789415DD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6385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uskladňovací nádrž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7BBCE87-F46A-4EF6-AC68-A541FCBED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046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Oprava stávající uskladňovací nádrž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9939A71-1D9D-4639-9F04-5B5EFC351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468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budova odvodnění kalu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6D219E08-876B-4C62-93F1-08AF2CCED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7447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Rekonstrukce stávající budovy odvodnění kalu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9D8D4E1-6309-4B3E-BEAE-903D03A15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3630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plynojem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D2FC6054-E42B-4045-AA1C-CD2DE823B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831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Parametry ČOV Březina-měření 01/2018-12/2018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7FDBDC7-EBFE-4437-9911-651B278D7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4107" y="2570746"/>
            <a:ext cx="5695238" cy="302857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640065D-A592-49BC-8023-C8EC79DD3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686" y="985773"/>
            <a:ext cx="5588020" cy="134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1479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Pohled na nové kalové hospodářství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53F8A68D-BA22-4911-A4E9-31C699745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60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pohled na ČOV Březina</a:t>
            </a:r>
          </a:p>
        </p:txBody>
      </p:sp>
      <p:sp>
        <p:nvSpPr>
          <p:cNvPr id="9" name="Zástupný obsah 8">
            <a:extLst>
              <a:ext uri="{FF2B5EF4-FFF2-40B4-BE49-F238E27FC236}">
                <a16:creationId xmlns:a16="http://schemas.microsoft.com/office/drawing/2014/main" id="{B350C49B-F2AE-4519-B093-24DB760EC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F9D013B-F234-48F7-8EFC-CFECDD5AB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558"/>
            <a:ext cx="12192000" cy="716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67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Nový pohled na ČOV Březina</a:t>
            </a:r>
          </a:p>
        </p:txBody>
      </p:sp>
      <p:pic>
        <p:nvPicPr>
          <p:cNvPr id="9" name="Zástupný obsah 8">
            <a:extLst>
              <a:ext uri="{FF2B5EF4-FFF2-40B4-BE49-F238E27FC236}">
                <a16:creationId xmlns:a16="http://schemas.microsoft.com/office/drawing/2014/main" id="{0C201D61-086B-48C9-AF0E-C5538424A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8" y="583933"/>
            <a:ext cx="12154197" cy="6836736"/>
          </a:xfrm>
        </p:spPr>
      </p:pic>
    </p:spTree>
    <p:extLst>
      <p:ext uri="{BB962C8B-B14F-4D97-AF65-F5344CB8AC3E}">
        <p14:creationId xmlns:p14="http://schemas.microsoft.com/office/powerpoint/2010/main" val="2206497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pohled na ČOV Březina</a:t>
            </a:r>
          </a:p>
        </p:txBody>
      </p:sp>
      <p:pic>
        <p:nvPicPr>
          <p:cNvPr id="3" name="Zástupný obsah 2">
            <a:extLst>
              <a:ext uri="{FF2B5EF4-FFF2-40B4-BE49-F238E27FC236}">
                <a16:creationId xmlns:a16="http://schemas.microsoft.com/office/drawing/2014/main" id="{C626FC2D-B2FA-4A27-BE0F-EA7DA247C0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3558"/>
            <a:ext cx="12154196" cy="6836735"/>
          </a:xfrm>
        </p:spPr>
      </p:pic>
    </p:spTree>
    <p:extLst>
      <p:ext uri="{BB962C8B-B14F-4D97-AF65-F5344CB8AC3E}">
        <p14:creationId xmlns:p14="http://schemas.microsoft.com/office/powerpoint/2010/main" val="1487107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Nový pohled na ČOV Březina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7179CBB-8AE6-4E69-974A-9E1BFE09E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1037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789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>
            <a:extLst>
              <a:ext uri="{FF2B5EF4-FFF2-40B4-BE49-F238E27FC236}">
                <a16:creationId xmlns:a16="http://schemas.microsoft.com/office/drawing/2014/main" id="{CF050161-9ACA-409A-AC20-548890695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3558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Stávající pohled na ČOV Březina</a:t>
            </a:r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5E0B61C3-441B-4E4B-8CF8-B2E8F9EB64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2294"/>
            <a:ext cx="12141392" cy="6829533"/>
          </a:xfrm>
        </p:spPr>
      </p:pic>
    </p:spTree>
    <p:extLst>
      <p:ext uri="{BB962C8B-B14F-4D97-AF65-F5344CB8AC3E}">
        <p14:creationId xmlns:p14="http://schemas.microsoft.com/office/powerpoint/2010/main" val="212285802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269</Words>
  <Application>Microsoft Office PowerPoint</Application>
  <PresentationFormat>Širokoúhlá obrazovka</PresentationFormat>
  <Paragraphs>45</Paragraphs>
  <Slides>40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40</vt:i4>
      </vt:variant>
    </vt:vector>
  </HeadingPairs>
  <TitlesOfParts>
    <vt:vector size="44" baseType="lpstr">
      <vt:lpstr>Arial</vt:lpstr>
      <vt:lpstr>Calibri</vt:lpstr>
      <vt:lpstr>Calibri Light</vt:lpstr>
      <vt:lpstr>Motiv Office</vt:lpstr>
      <vt:lpstr>INTENZIFIKACE A ROZŠÍŘENÍ ČOV TIŠNOV - BŘEZINA</vt:lpstr>
      <vt:lpstr>Návrh intenzifikace ČOV</vt:lpstr>
      <vt:lpstr>Parametry ČOV Březina</vt:lpstr>
      <vt:lpstr>Parametry ČOV Březina-měření 01/2018-12/2018</vt:lpstr>
      <vt:lpstr>Stávající pohled na ČOV Březina</vt:lpstr>
      <vt:lpstr>Nový pohled na ČOV Březina</vt:lpstr>
      <vt:lpstr>Stávající pohled na ČOV Březina</vt:lpstr>
      <vt:lpstr>Nový pohled na ČOV Březina</vt:lpstr>
      <vt:lpstr>Stávající pohled na ČOV Březina</vt:lpstr>
      <vt:lpstr>Nový pohled na ČOV Březina</vt:lpstr>
      <vt:lpstr>Stávající lapák štěrku</vt:lpstr>
      <vt:lpstr>Stávající dešťová zdrž</vt:lpstr>
      <vt:lpstr>Nové měření průtoku DV v dešťové zdrži</vt:lpstr>
      <vt:lpstr>Stávající lapák písku a budova hrubého předčištění</vt:lpstr>
      <vt:lpstr>Nová písková linka a budova hrubého předčištění</vt:lpstr>
      <vt:lpstr>Stávající lapák písku a budova hrubého předčištění</vt:lpstr>
      <vt:lpstr>Nová písková linka a budova hrubého předčištění</vt:lpstr>
      <vt:lpstr>Stávající provozní budova</vt:lpstr>
      <vt:lpstr>Stávající provozní budova s vnitřní rekonstrukcí</vt:lpstr>
      <vt:lpstr>Stávající usazovací nádrž</vt:lpstr>
      <vt:lpstr>Stávající usazovací nádrž s novým zahuštěním kalu</vt:lpstr>
      <vt:lpstr>Stávající regenerační nádrž a selektor</vt:lpstr>
      <vt:lpstr>Úpravy regenerační nádrže a selektoru+RO</vt:lpstr>
      <vt:lpstr>Stávající aktivační nádrže AN1 a AN2</vt:lpstr>
      <vt:lpstr>Stávající aktivační nádrže AN1, AN2+nový RO</vt:lpstr>
      <vt:lpstr>Nové aktivační nádrže AN3, AN4</vt:lpstr>
      <vt:lpstr>Stávající dosazovací nádrže DN1, DN2 a ČSK</vt:lpstr>
      <vt:lpstr>Stávající DN1, DN2 a ČSK s novou kašnou kalu</vt:lpstr>
      <vt:lpstr>Nová dosazovací nádrž DN3</vt:lpstr>
      <vt:lpstr>Třetí stupeň čištění s měřením OV a PČS</vt:lpstr>
      <vt:lpstr>Stávající povodňová čerpací stanice-ruší se</vt:lpstr>
      <vt:lpstr>Stávající budova zahuštění přebytečného kalu</vt:lpstr>
      <vt:lpstr>Stávající vyhnívací nádrž-nově využitá jako USKN</vt:lpstr>
      <vt:lpstr>Nová vyhnívací nádrž-nově využita jako USKN</vt:lpstr>
      <vt:lpstr>Stávající uskladňovací nádrž</vt:lpstr>
      <vt:lpstr>Oprava stávající uskladňovací nádrž</vt:lpstr>
      <vt:lpstr>Stávající budova odvodnění kalu</vt:lpstr>
      <vt:lpstr>Rekonstrukce stávající budovy odvodnění kalu</vt:lpstr>
      <vt:lpstr>Stávající plynojem</vt:lpstr>
      <vt:lpstr>Pohled na nové kalové hospodářství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Stávající pohled na ČOV Březina</dc:title>
  <dc:creator>Havlů Igor</dc:creator>
  <cp:lastModifiedBy>Havlů Igor</cp:lastModifiedBy>
  <cp:revision>20</cp:revision>
  <dcterms:created xsi:type="dcterms:W3CDTF">2020-05-29T08:39:37Z</dcterms:created>
  <dcterms:modified xsi:type="dcterms:W3CDTF">2020-06-02T08:35:35Z</dcterms:modified>
</cp:coreProperties>
</file>