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7FB-B1D5-4BE7-9569-F6E76EBB6044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8DCD-BA88-4F1E-B4DC-C6A7000BD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61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7FB-B1D5-4BE7-9569-F6E76EBB6044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8DCD-BA88-4F1E-B4DC-C6A7000BD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94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7FB-B1D5-4BE7-9569-F6E76EBB6044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8DCD-BA88-4F1E-B4DC-C6A7000BD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9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7FB-B1D5-4BE7-9569-F6E76EBB6044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8DCD-BA88-4F1E-B4DC-C6A7000BD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82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7FB-B1D5-4BE7-9569-F6E76EBB6044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8DCD-BA88-4F1E-B4DC-C6A7000BD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75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7FB-B1D5-4BE7-9569-F6E76EBB6044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8DCD-BA88-4F1E-B4DC-C6A7000BD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3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7FB-B1D5-4BE7-9569-F6E76EBB6044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8DCD-BA88-4F1E-B4DC-C6A7000BD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83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7FB-B1D5-4BE7-9569-F6E76EBB6044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8DCD-BA88-4F1E-B4DC-C6A7000BD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5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7FB-B1D5-4BE7-9569-F6E76EBB6044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8DCD-BA88-4F1E-B4DC-C6A7000BD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55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7FB-B1D5-4BE7-9569-F6E76EBB6044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8DCD-BA88-4F1E-B4DC-C6A7000BD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09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7FB-B1D5-4BE7-9569-F6E76EBB6044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68DCD-BA88-4F1E-B4DC-C6A7000BD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45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487FB-B1D5-4BE7-9569-F6E76EBB6044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68DCD-BA88-4F1E-B4DC-C6A7000BD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9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3;p62"/>
          <p:cNvSpPr txBox="1">
            <a:spLocks noGrp="1"/>
          </p:cNvSpPr>
          <p:nvPr>
            <p:ph type="ctrTitle"/>
          </p:nvPr>
        </p:nvSpPr>
        <p:spPr>
          <a:xfrm>
            <a:off x="1130300" y="1122218"/>
            <a:ext cx="8720282" cy="1915909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 dirty="0"/>
              <a:t> </a:t>
            </a:r>
            <a:r>
              <a:rPr lang="en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PUMPTRACK </a:t>
            </a:r>
            <a:br>
              <a:rPr lang="en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BLANSKO</a:t>
            </a:r>
            <a:endParaRPr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Google Shape;374;p62"/>
          <p:cNvSpPr txBox="1">
            <a:spLocks noGrp="1"/>
          </p:cNvSpPr>
          <p:nvPr>
            <p:ph type="subTitle" idx="1"/>
          </p:nvPr>
        </p:nvSpPr>
        <p:spPr>
          <a:xfrm>
            <a:off x="3487074" y="3197700"/>
            <a:ext cx="4006734" cy="105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Návrh a </a:t>
            </a:r>
            <a:r>
              <a:rPr lang="en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realizace </a:t>
            </a:r>
            <a:r>
              <a:rPr lang="en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výstavby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1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90;p71"/>
          <p:cNvSpPr txBox="1">
            <a:spLocks/>
          </p:cNvSpPr>
          <p:nvPr/>
        </p:nvSpPr>
        <p:spPr>
          <a:xfrm>
            <a:off x="958050" y="521225"/>
            <a:ext cx="10588328" cy="13823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cs-CZ" smtClean="0">
                <a:solidFill>
                  <a:schemeClr val="dk1"/>
                </a:solidFill>
              </a:rPr>
              <a:t>NÁVRH BLANSKO –  PUMPTRACK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cs-CZ" smtClean="0">
              <a:solidFill>
                <a:schemeClr val="dk1"/>
              </a:solidFill>
            </a:endParaRPr>
          </a:p>
          <a:p>
            <a:pPr algn="ctr">
              <a:spcBef>
                <a:spcPts val="0"/>
              </a:spcBef>
            </a:pPr>
            <a:endParaRPr lang="cs-CZ" dirty="0">
              <a:solidFill>
                <a:schemeClr val="dk1"/>
              </a:solidFill>
            </a:endParaRPr>
          </a:p>
        </p:txBody>
      </p:sp>
      <p:pic>
        <p:nvPicPr>
          <p:cNvPr id="3" name="Obrázek 2" descr="Obsah obrázku zelené, design&#10;&#10;Obsah vygenerovaný umělou inteligencí může být nesprávný.">
            <a:extLst>
              <a:ext uri="{FF2B5EF4-FFF2-40B4-BE49-F238E27FC236}">
                <a16:creationId xmlns:a16="http://schemas.microsoft.com/office/drawing/2014/main" id="{C581EDCB-59DC-8FFB-F742-855B72C5D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6833" t="23677" r="27348" b="23889"/>
          <a:stretch/>
        </p:blipFill>
        <p:spPr>
          <a:xfrm>
            <a:off x="1978429" y="1561975"/>
            <a:ext cx="9351818" cy="5162933"/>
          </a:xfrm>
          <a:prstGeom prst="rect">
            <a:avLst/>
          </a:prstGeom>
        </p:spPr>
      </p:pic>
      <p:sp>
        <p:nvSpPr>
          <p:cNvPr id="4" name="Google Shape;498;p71">
            <a:extLst>
              <a:ext uri="{FF2B5EF4-FFF2-40B4-BE49-F238E27FC236}">
                <a16:creationId xmlns:a16="http://schemas.microsoft.com/office/drawing/2014/main" id="{6EB7C8C4-041D-CB44-A1B3-BEB34F13BA4B}"/>
              </a:ext>
            </a:extLst>
          </p:cNvPr>
          <p:cNvSpPr txBox="1">
            <a:spLocks/>
          </p:cNvSpPr>
          <p:nvPr/>
        </p:nvSpPr>
        <p:spPr>
          <a:xfrm>
            <a:off x="1212851" y="1677265"/>
            <a:ext cx="2035727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■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■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Trebuchet MS"/>
              <a:buChar char="■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Aft>
                <a:spcPts val="1600"/>
              </a:spcAft>
              <a:buNone/>
            </a:pPr>
            <a:r>
              <a:rPr lang="cs-CZ" sz="1100" dirty="0"/>
              <a:t>Nástupní a rozjezdová plocha</a:t>
            </a:r>
          </a:p>
        </p:txBody>
      </p:sp>
      <p:sp>
        <p:nvSpPr>
          <p:cNvPr id="5" name="Google Shape;498;p71">
            <a:extLst>
              <a:ext uri="{FF2B5EF4-FFF2-40B4-BE49-F238E27FC236}">
                <a16:creationId xmlns:a16="http://schemas.microsoft.com/office/drawing/2014/main" id="{1AE51826-FDBB-BA43-8DE6-5DC583A0719F}"/>
              </a:ext>
            </a:extLst>
          </p:cNvPr>
          <p:cNvSpPr txBox="1">
            <a:spLocks/>
          </p:cNvSpPr>
          <p:nvPr/>
        </p:nvSpPr>
        <p:spPr>
          <a:xfrm>
            <a:off x="4918859" y="1677265"/>
            <a:ext cx="2131044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■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■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Trebuchet MS"/>
              <a:buChar char="■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indent="0">
              <a:spcAft>
                <a:spcPts val="1600"/>
              </a:spcAft>
              <a:buFont typeface="Trebuchet MS"/>
              <a:buNone/>
            </a:pPr>
            <a:r>
              <a:rPr lang="cs-CZ" sz="1100" dirty="0"/>
              <a:t>Hlavní okruh</a:t>
            </a:r>
          </a:p>
        </p:txBody>
      </p:sp>
      <p:sp>
        <p:nvSpPr>
          <p:cNvPr id="6" name="Google Shape;498;p71">
            <a:extLst>
              <a:ext uri="{FF2B5EF4-FFF2-40B4-BE49-F238E27FC236}">
                <a16:creationId xmlns:a16="http://schemas.microsoft.com/office/drawing/2014/main" id="{2BD54087-4998-4E46-AF8E-C8355C589170}"/>
              </a:ext>
            </a:extLst>
          </p:cNvPr>
          <p:cNvSpPr txBox="1">
            <a:spLocks/>
          </p:cNvSpPr>
          <p:nvPr/>
        </p:nvSpPr>
        <p:spPr>
          <a:xfrm>
            <a:off x="8720184" y="1677265"/>
            <a:ext cx="2131044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■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■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Trebuchet MS"/>
              <a:buChar char="■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indent="0">
              <a:spcAft>
                <a:spcPts val="1600"/>
              </a:spcAft>
              <a:buFont typeface="Trebuchet MS"/>
              <a:buNone/>
            </a:pPr>
            <a:r>
              <a:rPr lang="cs-CZ" sz="1100" dirty="0" err="1"/>
              <a:t>Jumpline</a:t>
            </a:r>
            <a:endParaRPr lang="cs-CZ" sz="1100" dirty="0"/>
          </a:p>
        </p:txBody>
      </p:sp>
      <p:cxnSp>
        <p:nvCxnSpPr>
          <p:cNvPr id="7" name="Google Shape;494;p71">
            <a:extLst>
              <a:ext uri="{FF2B5EF4-FFF2-40B4-BE49-F238E27FC236}">
                <a16:creationId xmlns:a16="http://schemas.microsoft.com/office/drawing/2014/main" id="{A8383438-0F57-3348-911F-7268F9AEF6DA}"/>
              </a:ext>
            </a:extLst>
          </p:cNvPr>
          <p:cNvCxnSpPr>
            <a:cxnSpLocks/>
          </p:cNvCxnSpPr>
          <p:nvPr/>
        </p:nvCxnSpPr>
        <p:spPr>
          <a:xfrm>
            <a:off x="2788702" y="2129965"/>
            <a:ext cx="1301160" cy="260829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Google Shape;494;p71">
            <a:extLst>
              <a:ext uri="{FF2B5EF4-FFF2-40B4-BE49-F238E27FC236}">
                <a16:creationId xmlns:a16="http://schemas.microsoft.com/office/drawing/2014/main" id="{A8383438-0F57-3348-911F-7268F9AEF6DA}"/>
              </a:ext>
            </a:extLst>
          </p:cNvPr>
          <p:cNvCxnSpPr>
            <a:cxnSpLocks/>
          </p:cNvCxnSpPr>
          <p:nvPr/>
        </p:nvCxnSpPr>
        <p:spPr>
          <a:xfrm>
            <a:off x="5559815" y="2129965"/>
            <a:ext cx="692399" cy="294911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Google Shape;494;p71">
            <a:extLst>
              <a:ext uri="{FF2B5EF4-FFF2-40B4-BE49-F238E27FC236}">
                <a16:creationId xmlns:a16="http://schemas.microsoft.com/office/drawing/2014/main" id="{A8383438-0F57-3348-911F-7268F9AEF6DA}"/>
              </a:ext>
            </a:extLst>
          </p:cNvPr>
          <p:cNvCxnSpPr>
            <a:cxnSpLocks/>
          </p:cNvCxnSpPr>
          <p:nvPr/>
        </p:nvCxnSpPr>
        <p:spPr>
          <a:xfrm>
            <a:off x="9084159" y="2129965"/>
            <a:ext cx="226096" cy="120665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83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4;p70"/>
          <p:cNvSpPr txBox="1">
            <a:spLocks/>
          </p:cNvSpPr>
          <p:nvPr/>
        </p:nvSpPr>
        <p:spPr>
          <a:xfrm>
            <a:off x="958050" y="311949"/>
            <a:ext cx="10588328" cy="1533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smtClean="0"/>
              <a:t>NÁVRH BLANSKO -  PUMPTRACK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56706" y="1371600"/>
            <a:ext cx="11222182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04800">
              <a:lnSpc>
                <a:spcPct val="115000"/>
              </a:lnSpc>
              <a:buSzPts val="1200"/>
              <a:buChar char="●"/>
            </a:pPr>
            <a:r>
              <a:rPr lang="en" dirty="0">
                <a:solidFill>
                  <a:schemeClr val="tx1">
                    <a:lumMod val="95000"/>
                    <a:lumOff val="5000"/>
                  </a:schemeClr>
                </a:solidFill>
              </a:rPr>
              <a:t>Řešené území je v současnosti soubor pozemků evidovaných jako “zahrada”. Přístup na tuto plochu je řešen místní asfaltovou komunikací – ul. Mlýnská u které je zároveň parkoviště. V těsné blízkosti jsou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další sportoviště jako je skatepark a atletický stadion. 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304800">
              <a:lnSpc>
                <a:spcPct val="115000"/>
              </a:lnSpc>
              <a:buSzPts val="1200"/>
              <a:buFontTx/>
              <a:buChar char="●"/>
            </a:pPr>
            <a:r>
              <a:rPr lang="en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otčené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parcely jsou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p.č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1058/1, 1058/2, 1058/3, 1058/4, 1058/5 a 1052/3 v katastrálním území Blansko.</a:t>
            </a:r>
          </a:p>
          <a:p>
            <a:pPr marL="457200" indent="-304800">
              <a:lnSpc>
                <a:spcPct val="115000"/>
              </a:lnSpc>
              <a:buSzPts val="1200"/>
              <a:buFontTx/>
              <a:buChar char="●"/>
            </a:pPr>
            <a:r>
              <a:rPr lang="en" dirty="0">
                <a:solidFill>
                  <a:schemeClr val="tx1">
                    <a:lumMod val="95000"/>
                    <a:lumOff val="5000"/>
                  </a:schemeClr>
                </a:solidFill>
              </a:rPr>
              <a:t>S požadavky na univerzálnost, širší využití a minimální údržbu sportoviště je </a:t>
            </a:r>
            <a:r>
              <a:rPr lang="e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navržená varianta asfaltový pumptrack </a:t>
            </a:r>
          </a:p>
          <a:p>
            <a:pPr marL="457200" indent="-304800">
              <a:lnSpc>
                <a:spcPct val="115000"/>
              </a:lnSpc>
              <a:buSzPts val="1200"/>
              <a:buFontTx/>
              <a:buChar char="●"/>
            </a:pPr>
            <a:r>
              <a:rPr lang="en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Sportoviště je navrženo s ohledem na rozlohu plochy a zohlednění cílových skupin uživatelů </a:t>
            </a:r>
          </a:p>
          <a:p>
            <a:pPr marL="457200" indent="-304800">
              <a:lnSpc>
                <a:spcPct val="115000"/>
              </a:lnSpc>
              <a:buSzPts val="1200"/>
              <a:buFontTx/>
              <a:buChar char="●"/>
            </a:pPr>
            <a:r>
              <a:rPr lang="en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Asfaltový pumptrack obsahuje hlavní okruh, který je vhodný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 začátečníky a děti. Zárove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ň však svým charakterem a parametry splňuje požadavky pro pořádání závodů a to i pro závod českého poháru na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pumptracku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0" indent="-304800">
              <a:lnSpc>
                <a:spcPct val="115000"/>
              </a:lnSpc>
              <a:buSzPts val="1200"/>
              <a:buFontTx/>
              <a:buChar char="●"/>
            </a:pPr>
            <a:r>
              <a:rPr lang="e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Nástupní </a:t>
            </a:r>
            <a:r>
              <a:rPr lang="en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rozjezdová plocha je řešena od průchodu mezi </a:t>
            </a:r>
            <a:r>
              <a:rPr lang="e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hřištěmi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304800">
              <a:lnSpc>
                <a:spcPct val="115000"/>
              </a:lnSpc>
              <a:buSzPts val="1200"/>
              <a:buFontTx/>
              <a:buChar char="●"/>
            </a:pPr>
            <a:r>
              <a:rPr lang="en" dirty="0">
                <a:solidFill>
                  <a:schemeClr val="tx1">
                    <a:lumMod val="95000"/>
                    <a:lumOff val="5000"/>
                  </a:schemeClr>
                </a:solidFill>
              </a:rPr>
              <a:t>Vzájemná návaznost, umístění jednotlivých částí a správně tvarované </a:t>
            </a:r>
            <a:r>
              <a:rPr lang="e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překážky </a:t>
            </a:r>
            <a:r>
              <a:rPr lang="en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nabízí více variant průjezdů, přeskoků a umožňují kreativní využívání celého sportoviště. </a:t>
            </a:r>
          </a:p>
          <a:p>
            <a:pPr marL="457200" indent="-304800">
              <a:lnSpc>
                <a:spcPct val="115000"/>
              </a:lnSpc>
              <a:buSzPts val="1200"/>
              <a:buFontTx/>
              <a:buChar char="●"/>
            </a:pPr>
            <a:r>
              <a:rPr lang="en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Využití : Horská kola, BMX, skateboard, koloběžky a dětská </a:t>
            </a:r>
            <a:r>
              <a:rPr lang="e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odrážedla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304800">
              <a:lnSpc>
                <a:spcPct val="115000"/>
              </a:lnSpc>
              <a:buSzPts val="1200"/>
              <a:buFontTx/>
              <a:buChar char="●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Zadavatel požaduje optimalizaci umístění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pumptracku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vůči pozemku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parc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č. 1052/4 v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k.ú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Blansko – „co nejdále od něj“. Město projednává výkup tohoto pozemku a hodlá zajistit jeho maximální možné využití (zejména rozšíření šířky pozemku)</a:t>
            </a:r>
            <a:endParaRPr lang="en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52400">
              <a:lnSpc>
                <a:spcPct val="115000"/>
              </a:lnSpc>
              <a:buSzPts val="1200"/>
            </a:pPr>
            <a:endParaRPr lang="e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4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zelené, Grafika, design&#10;&#10;Obsah vygenerovaný umělou inteligencí může být nesprávný.">
            <a:extLst>
              <a:ext uri="{FF2B5EF4-FFF2-40B4-BE49-F238E27FC236}">
                <a16:creationId xmlns:a16="http://schemas.microsoft.com/office/drawing/2014/main" id="{F0888338-1887-5CB0-E00A-CEDA79B78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7166" r="27808" b="10444"/>
          <a:stretch/>
        </p:blipFill>
        <p:spPr>
          <a:xfrm>
            <a:off x="2975958" y="280742"/>
            <a:ext cx="6567054" cy="6301204"/>
          </a:xfrm>
          <a:prstGeom prst="rect">
            <a:avLst/>
          </a:prstGeom>
        </p:spPr>
      </p:pic>
      <p:sp>
        <p:nvSpPr>
          <p:cNvPr id="4" name="Google Shape;490;p71"/>
          <p:cNvSpPr txBox="1">
            <a:spLocks/>
          </p:cNvSpPr>
          <p:nvPr/>
        </p:nvSpPr>
        <p:spPr>
          <a:xfrm>
            <a:off x="2477366" y="280742"/>
            <a:ext cx="7564238" cy="758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dk1"/>
              </a:buClr>
              <a:buSzPts val="1100"/>
            </a:pPr>
            <a:r>
              <a:rPr lang="cs-CZ" smtClean="0">
                <a:solidFill>
                  <a:schemeClr val="dk1"/>
                </a:solidFill>
              </a:rPr>
              <a:t>NÁVRH BLANSKO </a:t>
            </a:r>
          </a:p>
          <a:p>
            <a:pPr algn="ctr">
              <a:spcBef>
                <a:spcPts val="0"/>
              </a:spcBef>
            </a:pPr>
            <a:endParaRPr lang="cs-CZ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4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zelené, podložka, design&#10;&#10;Obsah vygenerovaný umělou inteligencí může být nesprávný.">
            <a:extLst>
              <a:ext uri="{FF2B5EF4-FFF2-40B4-BE49-F238E27FC236}">
                <a16:creationId xmlns:a16="http://schemas.microsoft.com/office/drawing/2014/main" id="{A6C13491-C76B-38FB-2ECE-7FBC25AFE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875" y="1294134"/>
            <a:ext cx="10430398" cy="5031852"/>
          </a:xfrm>
          <a:prstGeom prst="rect">
            <a:avLst/>
          </a:prstGeom>
        </p:spPr>
      </p:pic>
      <p:sp>
        <p:nvSpPr>
          <p:cNvPr id="3" name="Google Shape;490;p71"/>
          <p:cNvSpPr txBox="1">
            <a:spLocks/>
          </p:cNvSpPr>
          <p:nvPr/>
        </p:nvSpPr>
        <p:spPr>
          <a:xfrm>
            <a:off x="2688124" y="637370"/>
            <a:ext cx="72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dk1"/>
              </a:buClr>
              <a:buSzPts val="1100"/>
            </a:pPr>
            <a:r>
              <a:rPr lang="cs-CZ" smtClean="0">
                <a:solidFill>
                  <a:schemeClr val="dk1"/>
                </a:solidFill>
              </a:rPr>
              <a:t>NÁVRH BLANSKO</a:t>
            </a:r>
          </a:p>
          <a:p>
            <a:pPr algn="ctr">
              <a:spcBef>
                <a:spcPts val="0"/>
              </a:spcBef>
            </a:pPr>
            <a:endParaRPr lang="cs-CZ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2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Letecké snímkování, mapa, Pohled z ptačí perspektivy, Urbánní design&#10;&#10;Obsah vygenerovaný umělou inteligencí může být nesprávný.">
            <a:extLst>
              <a:ext uri="{FF2B5EF4-FFF2-40B4-BE49-F238E27FC236}">
                <a16:creationId xmlns:a16="http://schemas.microsoft.com/office/drawing/2014/main" id="{7926B537-FFEE-1476-CA20-658EAA1087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07" r="10708"/>
          <a:stretch/>
        </p:blipFill>
        <p:spPr>
          <a:xfrm>
            <a:off x="1546899" y="1250268"/>
            <a:ext cx="9284585" cy="5179063"/>
          </a:xfrm>
          <a:prstGeom prst="rect">
            <a:avLst/>
          </a:prstGeom>
        </p:spPr>
      </p:pic>
      <p:sp>
        <p:nvSpPr>
          <p:cNvPr id="3" name="Google Shape;490;p71"/>
          <p:cNvSpPr txBox="1">
            <a:spLocks/>
          </p:cNvSpPr>
          <p:nvPr/>
        </p:nvSpPr>
        <p:spPr>
          <a:xfrm>
            <a:off x="2063836" y="379675"/>
            <a:ext cx="8250710" cy="709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chemeClr val="dk1"/>
              </a:buClr>
              <a:buSzPts val="1100"/>
            </a:pPr>
            <a:r>
              <a:rPr lang="cs-CZ" smtClean="0">
                <a:solidFill>
                  <a:schemeClr val="dk1"/>
                </a:solidFill>
              </a:rPr>
              <a:t>NÁVRH BLANSKO - UMÍSTĚNÍ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cs-CZ" smtClean="0">
              <a:solidFill>
                <a:schemeClr val="dk1"/>
              </a:solidFill>
            </a:endParaRPr>
          </a:p>
          <a:p>
            <a:pPr algn="ctr">
              <a:spcBef>
                <a:spcPts val="0"/>
              </a:spcBef>
            </a:pPr>
            <a:endParaRPr lang="cs-CZ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1;p69"/>
          <p:cNvSpPr txBox="1">
            <a:spLocks/>
          </p:cNvSpPr>
          <p:nvPr/>
        </p:nvSpPr>
        <p:spPr>
          <a:xfrm>
            <a:off x="1080804" y="404846"/>
            <a:ext cx="9742366" cy="8836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cs-CZ" smtClean="0"/>
              <a:t> PUMPTRACK BLANSKO V ČÍSLECH</a:t>
            </a:r>
            <a:endParaRPr lang="cs-CZ" dirty="0"/>
          </a:p>
        </p:txBody>
      </p:sp>
      <p:sp>
        <p:nvSpPr>
          <p:cNvPr id="3" name="Google Shape;453;p69"/>
          <p:cNvSpPr txBox="1">
            <a:spLocks/>
          </p:cNvSpPr>
          <p:nvPr/>
        </p:nvSpPr>
        <p:spPr>
          <a:xfrm>
            <a:off x="1080804" y="1550591"/>
            <a:ext cx="1648241" cy="5813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sz="2400" dirty="0" smtClean="0"/>
              <a:t>2250 m²</a:t>
            </a:r>
            <a:endParaRPr lang="cs-CZ" sz="2400" dirty="0"/>
          </a:p>
        </p:txBody>
      </p:sp>
      <p:sp>
        <p:nvSpPr>
          <p:cNvPr id="5" name="Google Shape;454;p69"/>
          <p:cNvSpPr txBox="1">
            <a:spLocks/>
          </p:cNvSpPr>
          <p:nvPr/>
        </p:nvSpPr>
        <p:spPr>
          <a:xfrm>
            <a:off x="-102600" y="2187927"/>
            <a:ext cx="4015047" cy="6278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sz="2800" dirty="0" smtClean="0"/>
              <a:t>PLOCHA SPORTOVIŠTĚ</a:t>
            </a:r>
            <a:endParaRPr lang="cs-CZ" sz="2800" dirty="0"/>
          </a:p>
        </p:txBody>
      </p:sp>
      <p:sp>
        <p:nvSpPr>
          <p:cNvPr id="6" name="Google Shape;455;p69"/>
          <p:cNvSpPr txBox="1">
            <a:spLocks/>
          </p:cNvSpPr>
          <p:nvPr/>
        </p:nvSpPr>
        <p:spPr>
          <a:xfrm>
            <a:off x="813306" y="2805055"/>
            <a:ext cx="2183234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dirty="0" smtClean="0"/>
              <a:t>Plocha sportoviště pro </a:t>
            </a:r>
            <a:r>
              <a:rPr lang="cs-CZ" sz="1100" dirty="0" err="1" smtClean="0"/>
              <a:t>Pumptrack</a:t>
            </a:r>
            <a:endParaRPr lang="cs-CZ" sz="1100" dirty="0" smtClean="0"/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cs-CZ" sz="1100" dirty="0" smtClean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100" dirty="0"/>
          </a:p>
        </p:txBody>
      </p:sp>
      <p:sp>
        <p:nvSpPr>
          <p:cNvPr id="7" name="Google Shape;456;p69"/>
          <p:cNvSpPr txBox="1">
            <a:spLocks/>
          </p:cNvSpPr>
          <p:nvPr/>
        </p:nvSpPr>
        <p:spPr>
          <a:xfrm>
            <a:off x="4018247" y="1663155"/>
            <a:ext cx="1867165" cy="4521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/>
              <a:t>590 m2</a:t>
            </a:r>
            <a:endParaRPr lang="cs-CZ" sz="2400" dirty="0"/>
          </a:p>
        </p:txBody>
      </p:sp>
      <p:sp>
        <p:nvSpPr>
          <p:cNvPr id="8" name="Google Shape;457;p69"/>
          <p:cNvSpPr txBox="1">
            <a:spLocks/>
          </p:cNvSpPr>
          <p:nvPr/>
        </p:nvSpPr>
        <p:spPr>
          <a:xfrm>
            <a:off x="3594228" y="2139767"/>
            <a:ext cx="2706820" cy="6652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sz="2800" dirty="0" smtClean="0"/>
              <a:t>PLOCHA AC08 </a:t>
            </a:r>
            <a:endParaRPr lang="cs-CZ" sz="2800" dirty="0"/>
          </a:p>
        </p:txBody>
      </p:sp>
      <p:sp>
        <p:nvSpPr>
          <p:cNvPr id="9" name="Google Shape;458;p69"/>
          <p:cNvSpPr txBox="1">
            <a:spLocks/>
          </p:cNvSpPr>
          <p:nvPr/>
        </p:nvSpPr>
        <p:spPr>
          <a:xfrm>
            <a:off x="3851621" y="2821526"/>
            <a:ext cx="2200414" cy="386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dirty="0" smtClean="0"/>
              <a:t>Celková zpevněná plocha ACO8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100" dirty="0"/>
          </a:p>
        </p:txBody>
      </p:sp>
      <p:sp>
        <p:nvSpPr>
          <p:cNvPr id="10" name="Google Shape;459;p69"/>
          <p:cNvSpPr txBox="1">
            <a:spLocks/>
          </p:cNvSpPr>
          <p:nvPr/>
        </p:nvSpPr>
        <p:spPr>
          <a:xfrm>
            <a:off x="7032899" y="1550591"/>
            <a:ext cx="1895664" cy="5930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 dirty="0" smtClean="0"/>
              <a:t>245 m</a:t>
            </a:r>
            <a:endParaRPr lang="cs-CZ" sz="2400" dirty="0"/>
          </a:p>
        </p:txBody>
      </p:sp>
      <p:sp>
        <p:nvSpPr>
          <p:cNvPr id="11" name="Google Shape;460;p69"/>
          <p:cNvSpPr txBox="1">
            <a:spLocks/>
          </p:cNvSpPr>
          <p:nvPr/>
        </p:nvSpPr>
        <p:spPr>
          <a:xfrm>
            <a:off x="6052035" y="2097620"/>
            <a:ext cx="3674157" cy="7308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dirty="0" smtClean="0"/>
              <a:t> </a:t>
            </a:r>
            <a:r>
              <a:rPr lang="cs-CZ" sz="2800" dirty="0" smtClean="0"/>
              <a:t>DRÁHA PUMPTRACK</a:t>
            </a:r>
            <a:endParaRPr lang="cs-CZ" sz="2800" dirty="0"/>
          </a:p>
        </p:txBody>
      </p:sp>
      <p:sp>
        <p:nvSpPr>
          <p:cNvPr id="12" name="Google Shape;461;p69"/>
          <p:cNvSpPr txBox="1">
            <a:spLocks/>
          </p:cNvSpPr>
          <p:nvPr/>
        </p:nvSpPr>
        <p:spPr>
          <a:xfrm>
            <a:off x="6377380" y="2763265"/>
            <a:ext cx="3206701" cy="536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dirty="0" smtClean="0"/>
              <a:t>Celková délka dráhy </a:t>
            </a:r>
            <a:r>
              <a:rPr lang="cs-CZ" sz="1100" dirty="0" err="1" smtClean="0"/>
              <a:t>pumptracku</a:t>
            </a:r>
            <a:r>
              <a:rPr lang="cs-CZ" sz="1100" dirty="0" smtClean="0"/>
              <a:t> s povrchem z asfaltobetonu ACO8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cs-CZ" sz="1100" dirty="0" smtClean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100" dirty="0"/>
          </a:p>
        </p:txBody>
      </p:sp>
      <p:sp>
        <p:nvSpPr>
          <p:cNvPr id="13" name="Google Shape;472;p69"/>
          <p:cNvSpPr txBox="1">
            <a:spLocks/>
          </p:cNvSpPr>
          <p:nvPr/>
        </p:nvSpPr>
        <p:spPr>
          <a:xfrm>
            <a:off x="9512113" y="1477071"/>
            <a:ext cx="2300274" cy="647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1,8 -2,2 m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Google Shape;473;p69"/>
          <p:cNvSpPr txBox="1">
            <a:spLocks/>
          </p:cNvSpPr>
          <p:nvPr/>
        </p:nvSpPr>
        <p:spPr>
          <a:xfrm>
            <a:off x="9681888" y="2209487"/>
            <a:ext cx="1881187" cy="5730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sz="2800" dirty="0" smtClean="0"/>
              <a:t>ROVINKY</a:t>
            </a:r>
            <a:endParaRPr lang="cs-CZ" sz="2800" dirty="0"/>
          </a:p>
        </p:txBody>
      </p:sp>
      <p:sp>
        <p:nvSpPr>
          <p:cNvPr id="15" name="Google Shape;474;p69"/>
          <p:cNvSpPr txBox="1">
            <a:spLocks/>
          </p:cNvSpPr>
          <p:nvPr/>
        </p:nvSpPr>
        <p:spPr>
          <a:xfrm>
            <a:off x="9726192" y="2808586"/>
            <a:ext cx="1881187" cy="4524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Pojezdová šíře dráhy na rovinkách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cs-CZ" sz="110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Google Shape;462;p69"/>
          <p:cNvSpPr txBox="1">
            <a:spLocks/>
          </p:cNvSpPr>
          <p:nvPr/>
        </p:nvSpPr>
        <p:spPr>
          <a:xfrm>
            <a:off x="964423" y="3874883"/>
            <a:ext cx="1881000" cy="64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sz="2400" smtClean="0"/>
              <a:t>2,2-3,5 m</a:t>
            </a:r>
            <a:endParaRPr lang="cs-CZ" sz="2400" dirty="0"/>
          </a:p>
        </p:txBody>
      </p:sp>
      <p:sp>
        <p:nvSpPr>
          <p:cNvPr id="17" name="Google Shape;463;p69"/>
          <p:cNvSpPr txBox="1">
            <a:spLocks/>
          </p:cNvSpPr>
          <p:nvPr/>
        </p:nvSpPr>
        <p:spPr>
          <a:xfrm>
            <a:off x="964423" y="4523183"/>
            <a:ext cx="1881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sz="2800" smtClean="0"/>
              <a:t>ZATÁČKY</a:t>
            </a:r>
            <a:endParaRPr lang="cs-CZ" sz="2800" dirty="0"/>
          </a:p>
        </p:txBody>
      </p:sp>
      <p:sp>
        <p:nvSpPr>
          <p:cNvPr id="18" name="Google Shape;464;p69"/>
          <p:cNvSpPr txBox="1">
            <a:spLocks/>
          </p:cNvSpPr>
          <p:nvPr/>
        </p:nvSpPr>
        <p:spPr>
          <a:xfrm>
            <a:off x="964423" y="5088676"/>
            <a:ext cx="1881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smtClean="0"/>
              <a:t>Pojezdová šíře dráhy v zatáčkách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cs-CZ" sz="1100" smtClean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100" dirty="0"/>
          </a:p>
        </p:txBody>
      </p:sp>
      <p:sp>
        <p:nvSpPr>
          <p:cNvPr id="19" name="Google Shape;465;p69"/>
          <p:cNvSpPr txBox="1">
            <a:spLocks/>
          </p:cNvSpPr>
          <p:nvPr/>
        </p:nvSpPr>
        <p:spPr>
          <a:xfrm>
            <a:off x="3912447" y="3874883"/>
            <a:ext cx="1881000" cy="64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sz="2400" smtClean="0"/>
              <a:t>0,3-0,8 m</a:t>
            </a:r>
            <a:endParaRPr lang="cs-CZ" sz="2400" dirty="0"/>
          </a:p>
        </p:txBody>
      </p:sp>
      <p:sp>
        <p:nvSpPr>
          <p:cNvPr id="20" name="Google Shape;466;p69"/>
          <p:cNvSpPr txBox="1">
            <a:spLocks/>
          </p:cNvSpPr>
          <p:nvPr/>
        </p:nvSpPr>
        <p:spPr>
          <a:xfrm>
            <a:off x="3912447" y="4523183"/>
            <a:ext cx="1881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sz="2800" smtClean="0"/>
              <a:t>VLNY</a:t>
            </a:r>
            <a:endParaRPr lang="cs-CZ" sz="2800" dirty="0"/>
          </a:p>
        </p:txBody>
      </p:sp>
      <p:sp>
        <p:nvSpPr>
          <p:cNvPr id="21" name="Google Shape;467;p69"/>
          <p:cNvSpPr txBox="1">
            <a:spLocks/>
          </p:cNvSpPr>
          <p:nvPr/>
        </p:nvSpPr>
        <p:spPr>
          <a:xfrm>
            <a:off x="4018247" y="5095883"/>
            <a:ext cx="1881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smtClean="0"/>
              <a:t>Rozptyl výšek jednotlivých vln na dráze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cs-CZ" sz="1100" smtClean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100" dirty="0"/>
          </a:p>
        </p:txBody>
      </p:sp>
      <p:sp>
        <p:nvSpPr>
          <p:cNvPr id="22" name="Google Shape;468;p69"/>
          <p:cNvSpPr txBox="1">
            <a:spLocks/>
          </p:cNvSpPr>
          <p:nvPr/>
        </p:nvSpPr>
        <p:spPr>
          <a:xfrm>
            <a:off x="6860471" y="4053376"/>
            <a:ext cx="1829627" cy="4698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sz="2400" dirty="0" smtClean="0"/>
              <a:t>1,2 m</a:t>
            </a:r>
            <a:endParaRPr lang="cs-CZ" sz="2400" dirty="0"/>
          </a:p>
        </p:txBody>
      </p:sp>
      <p:sp>
        <p:nvSpPr>
          <p:cNvPr id="23" name="Google Shape;469;p69"/>
          <p:cNvSpPr txBox="1">
            <a:spLocks/>
          </p:cNvSpPr>
          <p:nvPr/>
        </p:nvSpPr>
        <p:spPr>
          <a:xfrm>
            <a:off x="6472825" y="4524470"/>
            <a:ext cx="2606169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sz="2800" dirty="0" smtClean="0"/>
              <a:t>VÝŠKA ZATÁČEK</a:t>
            </a:r>
            <a:endParaRPr lang="cs-CZ" sz="2800" dirty="0"/>
          </a:p>
        </p:txBody>
      </p:sp>
      <p:sp>
        <p:nvSpPr>
          <p:cNvPr id="24" name="Google Shape;470;p69"/>
          <p:cNvSpPr txBox="1">
            <a:spLocks/>
          </p:cNvSpPr>
          <p:nvPr/>
        </p:nvSpPr>
        <p:spPr>
          <a:xfrm>
            <a:off x="6948613" y="5109830"/>
            <a:ext cx="1881000" cy="4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smtClean="0"/>
              <a:t>Výška zatáček na dráze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cs-CZ" sz="1100" smtClean="0"/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100" dirty="0"/>
          </a:p>
        </p:txBody>
      </p:sp>
      <p:sp>
        <p:nvSpPr>
          <p:cNvPr id="25" name="Google Shape;475;p69"/>
          <p:cNvSpPr txBox="1">
            <a:spLocks/>
          </p:cNvSpPr>
          <p:nvPr/>
        </p:nvSpPr>
        <p:spPr>
          <a:xfrm>
            <a:off x="9381858" y="4002756"/>
            <a:ext cx="2225521" cy="57104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1,0-1,5m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Google Shape;476;p69"/>
          <p:cNvSpPr txBox="1">
            <a:spLocks/>
          </p:cNvSpPr>
          <p:nvPr/>
        </p:nvSpPr>
        <p:spPr>
          <a:xfrm>
            <a:off x="9584081" y="4515588"/>
            <a:ext cx="1981200" cy="5730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sz="2800" dirty="0" smtClean="0"/>
              <a:t>SKOKY</a:t>
            </a:r>
            <a:endParaRPr lang="cs-CZ" sz="2800" dirty="0"/>
          </a:p>
        </p:txBody>
      </p:sp>
      <p:sp>
        <p:nvSpPr>
          <p:cNvPr id="27" name="Google Shape;477;p69"/>
          <p:cNvSpPr txBox="1">
            <a:spLocks/>
          </p:cNvSpPr>
          <p:nvPr/>
        </p:nvSpPr>
        <p:spPr>
          <a:xfrm>
            <a:off x="9634087" y="5110093"/>
            <a:ext cx="1881187" cy="4524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Výška jumpline skoků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cs-CZ" sz="110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3;p72"/>
          <p:cNvSpPr txBox="1">
            <a:spLocks/>
          </p:cNvSpPr>
          <p:nvPr/>
        </p:nvSpPr>
        <p:spPr>
          <a:xfrm>
            <a:off x="991180" y="485023"/>
            <a:ext cx="10006558" cy="11276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dirty="0" smtClean="0"/>
              <a:t>KONSTRUKCE PRO POVRCH ACO8</a:t>
            </a:r>
            <a:endParaRPr lang="cs-CZ" dirty="0"/>
          </a:p>
        </p:txBody>
      </p:sp>
      <p:sp>
        <p:nvSpPr>
          <p:cNvPr id="3" name="Google Shape;504;p72"/>
          <p:cNvSpPr txBox="1">
            <a:spLocks/>
          </p:cNvSpPr>
          <p:nvPr/>
        </p:nvSpPr>
        <p:spPr>
          <a:xfrm>
            <a:off x="991180" y="1241249"/>
            <a:ext cx="4239491" cy="5818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cs-CZ" sz="2000" dirty="0" smtClean="0"/>
              <a:t>SKLADBA POJEZDOVÝCH PLOCH</a:t>
            </a:r>
            <a:endParaRPr lang="cs-CZ" sz="2000" dirty="0"/>
          </a:p>
        </p:txBody>
      </p:sp>
      <p:sp>
        <p:nvSpPr>
          <p:cNvPr id="4" name="Google Shape;505;p72"/>
          <p:cNvSpPr txBox="1">
            <a:spLocks/>
          </p:cNvSpPr>
          <p:nvPr/>
        </p:nvSpPr>
        <p:spPr>
          <a:xfrm>
            <a:off x="991180" y="1929099"/>
            <a:ext cx="10438819" cy="10990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100" dirty="0" smtClean="0"/>
              <a:t>Na zelené pláni se provede skrývka. Následuje srovnání a zhutnění plochy pro </a:t>
            </a:r>
            <a:r>
              <a:rPr lang="cs-CZ" sz="1100" dirty="0" err="1" smtClean="0"/>
              <a:t>pumptrack</a:t>
            </a:r>
            <a:r>
              <a:rPr lang="cs-CZ" sz="1100" dirty="0" smtClean="0"/>
              <a:t>. Základy trati jsou modelovány a hutněny po vrstvách ze </a:t>
            </a:r>
            <a:r>
              <a:rPr lang="cs-CZ" sz="1100" dirty="0" err="1" smtClean="0"/>
              <a:t>štěrkodrti</a:t>
            </a:r>
            <a:r>
              <a:rPr lang="cs-CZ" sz="1100" dirty="0" smtClean="0"/>
              <a:t> nebo jiného dobře </a:t>
            </a:r>
            <a:r>
              <a:rPr lang="cs-CZ" sz="1100" dirty="0" err="1" smtClean="0"/>
              <a:t>hutnitelného</a:t>
            </a:r>
            <a:r>
              <a:rPr lang="cs-CZ" sz="1100" dirty="0" smtClean="0"/>
              <a:t> materiálu. Modelace finální vrstvy před asfaltováním je provedena z normované </a:t>
            </a:r>
            <a:r>
              <a:rPr lang="cs-CZ" sz="1100" dirty="0" err="1" smtClean="0"/>
              <a:t>štěrkodrti</a:t>
            </a:r>
            <a:r>
              <a:rPr lang="cs-CZ" sz="1100" dirty="0" smtClean="0"/>
              <a:t> 0/32. Pokládka speciální receptury asfaltobetonu ACO8 se provádí manuálně ve vrstvě 60-100mm. </a:t>
            </a:r>
            <a:endParaRPr lang="cs-CZ" sz="1100" dirty="0"/>
          </a:p>
        </p:txBody>
      </p:sp>
      <p:sp>
        <p:nvSpPr>
          <p:cNvPr id="5" name="Google Shape;507;p72"/>
          <p:cNvSpPr txBox="1">
            <a:spLocks/>
          </p:cNvSpPr>
          <p:nvPr/>
        </p:nvSpPr>
        <p:spPr>
          <a:xfrm>
            <a:off x="991180" y="2553564"/>
            <a:ext cx="2487613" cy="5730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cs-CZ" sz="2000" dirty="0" smtClean="0"/>
              <a:t>OSTATNÍ PLOCHY</a:t>
            </a:r>
            <a:endParaRPr lang="cs-CZ" sz="2000" dirty="0"/>
          </a:p>
        </p:txBody>
      </p:sp>
      <p:sp>
        <p:nvSpPr>
          <p:cNvPr id="6" name="Google Shape;508;p72"/>
          <p:cNvSpPr txBox="1">
            <a:spLocks/>
          </p:cNvSpPr>
          <p:nvPr/>
        </p:nvSpPr>
        <p:spPr>
          <a:xfrm>
            <a:off x="991180" y="3151208"/>
            <a:ext cx="10438819" cy="501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1100" dirty="0" smtClean="0"/>
              <a:t>Boky </a:t>
            </a:r>
            <a:r>
              <a:rPr lang="cs-CZ" sz="1100" dirty="0" err="1" smtClean="0"/>
              <a:t>pumptracku</a:t>
            </a:r>
            <a:r>
              <a:rPr lang="cs-CZ" sz="1100" dirty="0" smtClean="0"/>
              <a:t> bývají obvykle pokryty ornicí a zasety travním semenem, nebo pokryty přírodním travním kobercem.  </a:t>
            </a:r>
            <a:endParaRPr lang="cs-CZ" sz="1100" dirty="0"/>
          </a:p>
        </p:txBody>
      </p:sp>
      <p:sp>
        <p:nvSpPr>
          <p:cNvPr id="7" name="Google Shape;510;p72"/>
          <p:cNvSpPr txBox="1">
            <a:spLocks/>
          </p:cNvSpPr>
          <p:nvPr/>
        </p:nvSpPr>
        <p:spPr>
          <a:xfrm>
            <a:off x="991180" y="3482589"/>
            <a:ext cx="1856991" cy="6270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cs-CZ" sz="2000" dirty="0" smtClean="0"/>
              <a:t>ODVOD VODY</a:t>
            </a:r>
            <a:endParaRPr lang="cs-CZ" sz="2000" dirty="0"/>
          </a:p>
        </p:txBody>
      </p:sp>
      <p:sp>
        <p:nvSpPr>
          <p:cNvPr id="8" name="Google Shape;511;p72"/>
          <p:cNvSpPr txBox="1">
            <a:spLocks/>
          </p:cNvSpPr>
          <p:nvPr/>
        </p:nvSpPr>
        <p:spPr>
          <a:xfrm>
            <a:off x="991180" y="4109652"/>
            <a:ext cx="10438819" cy="570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cs-CZ" sz="1100" dirty="0" smtClean="0"/>
              <a:t>Odvod vody je řešen s ohledem na místní podmínky vsaky, případně drenážním systémem pro odvod vody mimo plochu sportoviště.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cs-CZ" sz="11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13833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430</Words>
  <Application>Microsoft Office PowerPoint</Application>
  <PresentationFormat>Širokoúhlá obrazovka</PresentationFormat>
  <Paragraphs>51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Motiv Office</vt:lpstr>
      <vt:lpstr> PUMPTRACK  BLANSKO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MBK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PUMPTRACK  BLANSKO</dc:title>
  <dc:creator>Juráková Tereza</dc:creator>
  <cp:lastModifiedBy>Juráková Tereza</cp:lastModifiedBy>
  <cp:revision>7</cp:revision>
  <dcterms:created xsi:type="dcterms:W3CDTF">2025-03-20T07:09:53Z</dcterms:created>
  <dcterms:modified xsi:type="dcterms:W3CDTF">2025-03-26T08:21:44Z</dcterms:modified>
</cp:coreProperties>
</file>